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08" r:id="rId2"/>
    <p:sldId id="269" r:id="rId3"/>
    <p:sldId id="337" r:id="rId4"/>
    <p:sldId id="309" r:id="rId5"/>
    <p:sldId id="338" r:id="rId6"/>
    <p:sldId id="339" r:id="rId7"/>
    <p:sldId id="314" r:id="rId8"/>
    <p:sldId id="331" r:id="rId9"/>
    <p:sldId id="332" r:id="rId10"/>
    <p:sldId id="341" r:id="rId11"/>
    <p:sldId id="342" r:id="rId12"/>
    <p:sldId id="340" r:id="rId13"/>
    <p:sldId id="330" r:id="rId14"/>
    <p:sldId id="329" r:id="rId15"/>
    <p:sldId id="333" r:id="rId16"/>
    <p:sldId id="321" r:id="rId17"/>
    <p:sldId id="324" r:id="rId18"/>
    <p:sldId id="343" r:id="rId1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ny Straat | Ruemour" initials="FS|R" lastIdx="1" clrIdx="0">
    <p:extLst>
      <p:ext uri="{19B8F6BF-5375-455C-9EA6-DF929625EA0E}">
        <p15:presenceInfo xmlns:p15="http://schemas.microsoft.com/office/powerpoint/2012/main" userId="Fenny Straat | Ruemo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06"/>
    <p:restoredTop sz="96327"/>
  </p:normalViewPr>
  <p:slideViewPr>
    <p:cSldViewPr snapToGrid="0" snapToObjects="1">
      <p:cViewPr varScale="1">
        <p:scale>
          <a:sx n="150" d="100"/>
          <a:sy n="150" d="100"/>
        </p:scale>
        <p:origin x="9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6" d="100"/>
          <a:sy n="136" d="100"/>
        </p:scale>
        <p:origin x="49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nny Straat | Ruemour" userId="b6b10e50-583d-4993-add5-60a9fe92a367" providerId="ADAL" clId="{1D21D2BE-E71E-48F1-A9E3-96151D9D8C5D}"/>
    <pc:docChg chg="undo custSel addSld delSld modSld sldOrd">
      <pc:chgData name="Fenny Straat | Ruemour" userId="b6b10e50-583d-4993-add5-60a9fe92a367" providerId="ADAL" clId="{1D21D2BE-E71E-48F1-A9E3-96151D9D8C5D}" dt="2022-12-01T13:36:46.692" v="1416" actId="2696"/>
      <pc:docMkLst>
        <pc:docMk/>
      </pc:docMkLst>
      <pc:sldChg chg="modSp mod">
        <pc:chgData name="Fenny Straat | Ruemour" userId="b6b10e50-583d-4993-add5-60a9fe92a367" providerId="ADAL" clId="{1D21D2BE-E71E-48F1-A9E3-96151D9D8C5D}" dt="2022-11-23T12:55:55.342" v="1031" actId="20577"/>
        <pc:sldMkLst>
          <pc:docMk/>
          <pc:sldMk cId="566641841" sldId="309"/>
        </pc:sldMkLst>
        <pc:spChg chg="mod">
          <ac:chgData name="Fenny Straat | Ruemour" userId="b6b10e50-583d-4993-add5-60a9fe92a367" providerId="ADAL" clId="{1D21D2BE-E71E-48F1-A9E3-96151D9D8C5D}" dt="2022-11-23T12:55:55.342" v="1031" actId="20577"/>
          <ac:spMkLst>
            <pc:docMk/>
            <pc:sldMk cId="566641841" sldId="309"/>
            <ac:spMk id="3" creationId="{0A800FB0-6A19-0147-B990-7AF2905BF62B}"/>
          </ac:spMkLst>
        </pc:spChg>
      </pc:sldChg>
      <pc:sldChg chg="modSp mod">
        <pc:chgData name="Fenny Straat | Ruemour" userId="b6b10e50-583d-4993-add5-60a9fe92a367" providerId="ADAL" clId="{1D21D2BE-E71E-48F1-A9E3-96151D9D8C5D}" dt="2022-11-23T13:22:50.300" v="1181" actId="20577"/>
        <pc:sldMkLst>
          <pc:docMk/>
          <pc:sldMk cId="2566745070" sldId="314"/>
        </pc:sldMkLst>
        <pc:spChg chg="mod">
          <ac:chgData name="Fenny Straat | Ruemour" userId="b6b10e50-583d-4993-add5-60a9fe92a367" providerId="ADAL" clId="{1D21D2BE-E71E-48F1-A9E3-96151D9D8C5D}" dt="2022-11-23T13:22:50.300" v="1181" actId="20577"/>
          <ac:spMkLst>
            <pc:docMk/>
            <pc:sldMk cId="2566745070" sldId="314"/>
            <ac:spMk id="3" creationId="{0A800FB0-6A19-0147-B990-7AF2905BF62B}"/>
          </ac:spMkLst>
        </pc:spChg>
      </pc:sldChg>
      <pc:sldChg chg="modSp mod">
        <pc:chgData name="Fenny Straat | Ruemour" userId="b6b10e50-583d-4993-add5-60a9fe92a367" providerId="ADAL" clId="{1D21D2BE-E71E-48F1-A9E3-96151D9D8C5D}" dt="2022-11-23T13:51:13.032" v="1326" actId="113"/>
        <pc:sldMkLst>
          <pc:docMk/>
          <pc:sldMk cId="3640564133" sldId="321"/>
        </pc:sldMkLst>
        <pc:spChg chg="mod">
          <ac:chgData name="Fenny Straat | Ruemour" userId="b6b10e50-583d-4993-add5-60a9fe92a367" providerId="ADAL" clId="{1D21D2BE-E71E-48F1-A9E3-96151D9D8C5D}" dt="2022-11-23T13:51:13.032" v="1326" actId="113"/>
          <ac:spMkLst>
            <pc:docMk/>
            <pc:sldMk cId="3640564133" sldId="321"/>
            <ac:spMk id="3" creationId="{0A800FB0-6A19-0147-B990-7AF2905BF62B}"/>
          </ac:spMkLst>
        </pc:spChg>
      </pc:sldChg>
      <pc:sldChg chg="modSp del mod ord">
        <pc:chgData name="Fenny Straat | Ruemour" userId="b6b10e50-583d-4993-add5-60a9fe92a367" providerId="ADAL" clId="{1D21D2BE-E71E-48F1-A9E3-96151D9D8C5D}" dt="2022-12-01T13:36:46.692" v="1416" actId="2696"/>
        <pc:sldMkLst>
          <pc:docMk/>
          <pc:sldMk cId="4068593811" sldId="322"/>
        </pc:sldMkLst>
        <pc:graphicFrameChg chg="mod modGraphic">
          <ac:chgData name="Fenny Straat | Ruemour" userId="b6b10e50-583d-4993-add5-60a9fe92a367" providerId="ADAL" clId="{1D21D2BE-E71E-48F1-A9E3-96151D9D8C5D}" dt="2022-11-23T13:15:52.308" v="1165" actId="20577"/>
          <ac:graphicFrameMkLst>
            <pc:docMk/>
            <pc:sldMk cId="4068593811" sldId="322"/>
            <ac:graphicFrameMk id="9" creationId="{EB39A469-6F89-88C4-39B5-1757AC89514C}"/>
          </ac:graphicFrameMkLst>
        </pc:graphicFrameChg>
      </pc:sldChg>
      <pc:sldChg chg="modSp mod">
        <pc:chgData name="Fenny Straat | Ruemour" userId="b6b10e50-583d-4993-add5-60a9fe92a367" providerId="ADAL" clId="{1D21D2BE-E71E-48F1-A9E3-96151D9D8C5D}" dt="2022-11-23T13:52:48.120" v="1339" actId="20577"/>
        <pc:sldMkLst>
          <pc:docMk/>
          <pc:sldMk cId="2165447980" sldId="324"/>
        </pc:sldMkLst>
        <pc:spChg chg="mod">
          <ac:chgData name="Fenny Straat | Ruemour" userId="b6b10e50-583d-4993-add5-60a9fe92a367" providerId="ADAL" clId="{1D21D2BE-E71E-48F1-A9E3-96151D9D8C5D}" dt="2022-11-23T13:52:48.120" v="1339" actId="20577"/>
          <ac:spMkLst>
            <pc:docMk/>
            <pc:sldMk cId="2165447980" sldId="324"/>
            <ac:spMk id="3" creationId="{0A800FB0-6A19-0147-B990-7AF2905BF62B}"/>
          </ac:spMkLst>
        </pc:spChg>
      </pc:sldChg>
      <pc:sldChg chg="modSp mod">
        <pc:chgData name="Fenny Straat | Ruemour" userId="b6b10e50-583d-4993-add5-60a9fe92a367" providerId="ADAL" clId="{1D21D2BE-E71E-48F1-A9E3-96151D9D8C5D}" dt="2022-11-23T13:46:06.385" v="1272" actId="20577"/>
        <pc:sldMkLst>
          <pc:docMk/>
          <pc:sldMk cId="1281428380" sldId="329"/>
        </pc:sldMkLst>
        <pc:spChg chg="mod">
          <ac:chgData name="Fenny Straat | Ruemour" userId="b6b10e50-583d-4993-add5-60a9fe92a367" providerId="ADAL" clId="{1D21D2BE-E71E-48F1-A9E3-96151D9D8C5D}" dt="2022-11-23T13:45:28.840" v="1260" actId="20577"/>
          <ac:spMkLst>
            <pc:docMk/>
            <pc:sldMk cId="1281428380" sldId="329"/>
            <ac:spMk id="2" creationId="{9D3FC6D8-01FB-5D4F-BA8C-28456F9BBA68}"/>
          </ac:spMkLst>
        </pc:spChg>
        <pc:spChg chg="mod">
          <ac:chgData name="Fenny Straat | Ruemour" userId="b6b10e50-583d-4993-add5-60a9fe92a367" providerId="ADAL" clId="{1D21D2BE-E71E-48F1-A9E3-96151D9D8C5D}" dt="2022-11-23T13:46:06.385" v="1272" actId="20577"/>
          <ac:spMkLst>
            <pc:docMk/>
            <pc:sldMk cId="1281428380" sldId="329"/>
            <ac:spMk id="3" creationId="{0A800FB0-6A19-0147-B990-7AF2905BF62B}"/>
          </ac:spMkLst>
        </pc:spChg>
      </pc:sldChg>
      <pc:sldChg chg="modSp mod ord">
        <pc:chgData name="Fenny Straat | Ruemour" userId="b6b10e50-583d-4993-add5-60a9fe92a367" providerId="ADAL" clId="{1D21D2BE-E71E-48F1-A9E3-96151D9D8C5D}" dt="2022-11-23T13:44:06.826" v="1222" actId="20577"/>
        <pc:sldMkLst>
          <pc:docMk/>
          <pc:sldMk cId="1492727433" sldId="330"/>
        </pc:sldMkLst>
        <pc:spChg chg="mod">
          <ac:chgData name="Fenny Straat | Ruemour" userId="b6b10e50-583d-4993-add5-60a9fe92a367" providerId="ADAL" clId="{1D21D2BE-E71E-48F1-A9E3-96151D9D8C5D}" dt="2022-11-23T13:44:06.826" v="1222" actId="20577"/>
          <ac:spMkLst>
            <pc:docMk/>
            <pc:sldMk cId="1492727433" sldId="330"/>
            <ac:spMk id="3" creationId="{0A800FB0-6A19-0147-B990-7AF2905BF62B}"/>
          </ac:spMkLst>
        </pc:spChg>
      </pc:sldChg>
      <pc:sldChg chg="modSp mod">
        <pc:chgData name="Fenny Straat | Ruemour" userId="b6b10e50-583d-4993-add5-60a9fe92a367" providerId="ADAL" clId="{1D21D2BE-E71E-48F1-A9E3-96151D9D8C5D}" dt="2022-11-23T13:30:54.714" v="1182" actId="20577"/>
        <pc:sldMkLst>
          <pc:docMk/>
          <pc:sldMk cId="1448105238" sldId="331"/>
        </pc:sldMkLst>
        <pc:spChg chg="mod">
          <ac:chgData name="Fenny Straat | Ruemour" userId="b6b10e50-583d-4993-add5-60a9fe92a367" providerId="ADAL" clId="{1D21D2BE-E71E-48F1-A9E3-96151D9D8C5D}" dt="2022-11-23T13:30:54.714" v="1182" actId="20577"/>
          <ac:spMkLst>
            <pc:docMk/>
            <pc:sldMk cId="1448105238" sldId="331"/>
            <ac:spMk id="3" creationId="{0A800FB0-6A19-0147-B990-7AF2905BF62B}"/>
          </ac:spMkLst>
        </pc:spChg>
      </pc:sldChg>
      <pc:sldChg chg="modSp mod">
        <pc:chgData name="Fenny Straat | Ruemour" userId="b6b10e50-583d-4993-add5-60a9fe92a367" providerId="ADAL" clId="{1D21D2BE-E71E-48F1-A9E3-96151D9D8C5D}" dt="2022-11-22T08:30:05.508" v="762" actId="113"/>
        <pc:sldMkLst>
          <pc:docMk/>
          <pc:sldMk cId="1804326362" sldId="332"/>
        </pc:sldMkLst>
        <pc:spChg chg="mod">
          <ac:chgData name="Fenny Straat | Ruemour" userId="b6b10e50-583d-4993-add5-60a9fe92a367" providerId="ADAL" clId="{1D21D2BE-E71E-48F1-A9E3-96151D9D8C5D}" dt="2022-11-22T08:30:05.508" v="762" actId="113"/>
          <ac:spMkLst>
            <pc:docMk/>
            <pc:sldMk cId="1804326362" sldId="332"/>
            <ac:spMk id="3" creationId="{0A800FB0-6A19-0147-B990-7AF2905BF62B}"/>
          </ac:spMkLst>
        </pc:spChg>
      </pc:sldChg>
      <pc:sldChg chg="modSp mod">
        <pc:chgData name="Fenny Straat | Ruemour" userId="b6b10e50-583d-4993-add5-60a9fe92a367" providerId="ADAL" clId="{1D21D2BE-E71E-48F1-A9E3-96151D9D8C5D}" dt="2022-11-23T13:49:48.714" v="1325" actId="20577"/>
        <pc:sldMkLst>
          <pc:docMk/>
          <pc:sldMk cId="2794834417" sldId="333"/>
        </pc:sldMkLst>
        <pc:spChg chg="mod">
          <ac:chgData name="Fenny Straat | Ruemour" userId="b6b10e50-583d-4993-add5-60a9fe92a367" providerId="ADAL" clId="{1D21D2BE-E71E-48F1-A9E3-96151D9D8C5D}" dt="2022-11-23T13:48:05.147" v="1319" actId="20577"/>
          <ac:spMkLst>
            <pc:docMk/>
            <pc:sldMk cId="2794834417" sldId="333"/>
            <ac:spMk id="2" creationId="{9D3FC6D8-01FB-5D4F-BA8C-28456F9BBA68}"/>
          </ac:spMkLst>
        </pc:spChg>
        <pc:spChg chg="mod">
          <ac:chgData name="Fenny Straat | Ruemour" userId="b6b10e50-583d-4993-add5-60a9fe92a367" providerId="ADAL" clId="{1D21D2BE-E71E-48F1-A9E3-96151D9D8C5D}" dt="2022-11-23T13:49:48.714" v="1325" actId="20577"/>
          <ac:spMkLst>
            <pc:docMk/>
            <pc:sldMk cId="2794834417" sldId="333"/>
            <ac:spMk id="3" creationId="{0A800FB0-6A19-0147-B990-7AF2905BF62B}"/>
          </ac:spMkLst>
        </pc:spChg>
      </pc:sldChg>
      <pc:sldChg chg="modSp mod">
        <pc:chgData name="Fenny Straat | Ruemour" userId="b6b10e50-583d-4993-add5-60a9fe92a367" providerId="ADAL" clId="{1D21D2BE-E71E-48F1-A9E3-96151D9D8C5D}" dt="2022-11-23T13:04:22.884" v="1083" actId="20577"/>
        <pc:sldMkLst>
          <pc:docMk/>
          <pc:sldMk cId="671166775" sldId="338"/>
        </pc:sldMkLst>
        <pc:spChg chg="mod">
          <ac:chgData name="Fenny Straat | Ruemour" userId="b6b10e50-583d-4993-add5-60a9fe92a367" providerId="ADAL" clId="{1D21D2BE-E71E-48F1-A9E3-96151D9D8C5D}" dt="2022-11-23T13:04:22.884" v="1083" actId="20577"/>
          <ac:spMkLst>
            <pc:docMk/>
            <pc:sldMk cId="671166775" sldId="338"/>
            <ac:spMk id="3" creationId="{0A800FB0-6A19-0147-B990-7AF2905BF62B}"/>
          </ac:spMkLst>
        </pc:spChg>
      </pc:sldChg>
      <pc:sldChg chg="modSp mod">
        <pc:chgData name="Fenny Straat | Ruemour" userId="b6b10e50-583d-4993-add5-60a9fe92a367" providerId="ADAL" clId="{1D21D2BE-E71E-48F1-A9E3-96151D9D8C5D}" dt="2022-11-23T13:04:37.971" v="1084" actId="20577"/>
        <pc:sldMkLst>
          <pc:docMk/>
          <pc:sldMk cId="3935488700" sldId="339"/>
        </pc:sldMkLst>
        <pc:spChg chg="mod">
          <ac:chgData name="Fenny Straat | Ruemour" userId="b6b10e50-583d-4993-add5-60a9fe92a367" providerId="ADAL" clId="{1D21D2BE-E71E-48F1-A9E3-96151D9D8C5D}" dt="2022-11-23T13:04:37.971" v="1084" actId="20577"/>
          <ac:spMkLst>
            <pc:docMk/>
            <pc:sldMk cId="3935488700" sldId="339"/>
            <ac:spMk id="3" creationId="{0A800FB0-6A19-0147-B990-7AF2905BF62B}"/>
          </ac:spMkLst>
        </pc:spChg>
        <pc:spChg chg="mod">
          <ac:chgData name="Fenny Straat | Ruemour" userId="b6b10e50-583d-4993-add5-60a9fe92a367" providerId="ADAL" clId="{1D21D2BE-E71E-48F1-A9E3-96151D9D8C5D}" dt="2022-11-23T13:04:11.847" v="1058" actId="20577"/>
          <ac:spMkLst>
            <pc:docMk/>
            <pc:sldMk cId="3935488700" sldId="339"/>
            <ac:spMk id="5" creationId="{0150D204-A29D-324F-B44F-18700014A142}"/>
          </ac:spMkLst>
        </pc:spChg>
      </pc:sldChg>
      <pc:sldChg chg="addSp delSp modSp mod">
        <pc:chgData name="Fenny Straat | Ruemour" userId="b6b10e50-583d-4993-add5-60a9fe92a367" providerId="ADAL" clId="{1D21D2BE-E71E-48F1-A9E3-96151D9D8C5D}" dt="2022-11-23T14:11:45.060" v="1415"/>
        <pc:sldMkLst>
          <pc:docMk/>
          <pc:sldMk cId="2973449636" sldId="340"/>
        </pc:sldMkLst>
        <pc:graphicFrameChg chg="del">
          <ac:chgData name="Fenny Straat | Ruemour" userId="b6b10e50-583d-4993-add5-60a9fe92a367" providerId="ADAL" clId="{1D21D2BE-E71E-48F1-A9E3-96151D9D8C5D}" dt="2022-11-22T08:31:01.491" v="763" actId="21"/>
          <ac:graphicFrameMkLst>
            <pc:docMk/>
            <pc:sldMk cId="2973449636" sldId="340"/>
            <ac:graphicFrameMk id="12" creationId="{233CE3B4-5A45-04BE-BE33-9242D1247D91}"/>
          </ac:graphicFrameMkLst>
        </pc:graphicFrameChg>
        <pc:picChg chg="add del mod">
          <ac:chgData name="Fenny Straat | Ruemour" userId="b6b10e50-583d-4993-add5-60a9fe92a367" providerId="ADAL" clId="{1D21D2BE-E71E-48F1-A9E3-96151D9D8C5D}" dt="2022-11-23T14:11:09.040" v="1414" actId="21"/>
          <ac:picMkLst>
            <pc:docMk/>
            <pc:sldMk cId="2973449636" sldId="340"/>
            <ac:picMk id="7" creationId="{D61FEFB2-234A-5252-8DA2-C122A2284698}"/>
          </ac:picMkLst>
        </pc:picChg>
        <pc:picChg chg="add mod">
          <ac:chgData name="Fenny Straat | Ruemour" userId="b6b10e50-583d-4993-add5-60a9fe92a367" providerId="ADAL" clId="{1D21D2BE-E71E-48F1-A9E3-96151D9D8C5D}" dt="2022-11-23T14:11:45.060" v="1415"/>
          <ac:picMkLst>
            <pc:docMk/>
            <pc:sldMk cId="2973449636" sldId="340"/>
            <ac:picMk id="9" creationId="{0364B694-23F5-2B1D-CAEE-B5DBEF6683EF}"/>
          </ac:picMkLst>
        </pc:picChg>
      </pc:sldChg>
      <pc:sldChg chg="modSp add mod ord">
        <pc:chgData name="Fenny Straat | Ruemour" userId="b6b10e50-583d-4993-add5-60a9fe92a367" providerId="ADAL" clId="{1D21D2BE-E71E-48F1-A9E3-96151D9D8C5D}" dt="2022-11-15T14:58:39.725" v="35"/>
        <pc:sldMkLst>
          <pc:docMk/>
          <pc:sldMk cId="3374108069" sldId="341"/>
        </pc:sldMkLst>
        <pc:spChg chg="mod">
          <ac:chgData name="Fenny Straat | Ruemour" userId="b6b10e50-583d-4993-add5-60a9fe92a367" providerId="ADAL" clId="{1D21D2BE-E71E-48F1-A9E3-96151D9D8C5D}" dt="2022-11-15T14:57:21.908" v="8" actId="20577"/>
          <ac:spMkLst>
            <pc:docMk/>
            <pc:sldMk cId="3374108069" sldId="341"/>
            <ac:spMk id="2" creationId="{9D3FC6D8-01FB-5D4F-BA8C-28456F9BBA68}"/>
          </ac:spMkLst>
        </pc:spChg>
        <pc:spChg chg="mod">
          <ac:chgData name="Fenny Straat | Ruemour" userId="b6b10e50-583d-4993-add5-60a9fe92a367" providerId="ADAL" clId="{1D21D2BE-E71E-48F1-A9E3-96151D9D8C5D}" dt="2022-11-15T14:57:40.282" v="31" actId="20577"/>
          <ac:spMkLst>
            <pc:docMk/>
            <pc:sldMk cId="3374108069" sldId="341"/>
            <ac:spMk id="3" creationId="{0A800FB0-6A19-0147-B990-7AF2905BF62B}"/>
          </ac:spMkLst>
        </pc:spChg>
      </pc:sldChg>
      <pc:sldChg chg="modSp add mod ord">
        <pc:chgData name="Fenny Straat | Ruemour" userId="b6b10e50-583d-4993-add5-60a9fe92a367" providerId="ADAL" clId="{1D21D2BE-E71E-48F1-A9E3-96151D9D8C5D}" dt="2022-11-23T13:36:07.166" v="1192"/>
        <pc:sldMkLst>
          <pc:docMk/>
          <pc:sldMk cId="3223750279" sldId="342"/>
        </pc:sldMkLst>
        <pc:spChg chg="mod">
          <ac:chgData name="Fenny Straat | Ruemour" userId="b6b10e50-583d-4993-add5-60a9fe92a367" providerId="ADAL" clId="{1D21D2BE-E71E-48F1-A9E3-96151D9D8C5D}" dt="2022-11-23T13:35:54.659" v="1188" actId="20577"/>
          <ac:spMkLst>
            <pc:docMk/>
            <pc:sldMk cId="3223750279" sldId="342"/>
            <ac:spMk id="3" creationId="{0A800FB0-6A19-0147-B990-7AF2905BF62B}"/>
          </ac:spMkLst>
        </pc:spChg>
      </pc:sldChg>
      <pc:sldChg chg="modSp add mod">
        <pc:chgData name="Fenny Straat | Ruemour" userId="b6b10e50-583d-4993-add5-60a9fe92a367" providerId="ADAL" clId="{1D21D2BE-E71E-48F1-A9E3-96151D9D8C5D}" dt="2022-11-23T13:53:40.993" v="1413" actId="20577"/>
        <pc:sldMkLst>
          <pc:docMk/>
          <pc:sldMk cId="373246034" sldId="343"/>
        </pc:sldMkLst>
        <pc:spChg chg="mod">
          <ac:chgData name="Fenny Straat | Ruemour" userId="b6b10e50-583d-4993-add5-60a9fe92a367" providerId="ADAL" clId="{1D21D2BE-E71E-48F1-A9E3-96151D9D8C5D}" dt="2022-11-23T13:53:04.424" v="1340" actId="20577"/>
          <ac:spMkLst>
            <pc:docMk/>
            <pc:sldMk cId="373246034" sldId="343"/>
            <ac:spMk id="2" creationId="{9D3FC6D8-01FB-5D4F-BA8C-28456F9BBA68}"/>
          </ac:spMkLst>
        </pc:spChg>
        <pc:spChg chg="mod">
          <ac:chgData name="Fenny Straat | Ruemour" userId="b6b10e50-583d-4993-add5-60a9fe92a367" providerId="ADAL" clId="{1D21D2BE-E71E-48F1-A9E3-96151D9D8C5D}" dt="2022-11-23T13:53:40.993" v="1413" actId="20577"/>
          <ac:spMkLst>
            <pc:docMk/>
            <pc:sldMk cId="373246034" sldId="343"/>
            <ac:spMk id="3" creationId="{0A800FB0-6A19-0147-B990-7AF2905BF62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26FDC66-7CCC-A941-88A9-CBEE0BDC7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FB0AC32-89B2-C14C-A847-A5A87DF399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A8C7-4DCA-A34A-8CD6-FF5256B31A14}" type="datetimeFigureOut">
              <a:rPr lang="nl-NL" smtClean="0"/>
              <a:t>1-12-2022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D8A4DA1-BDAD-E04C-8ABB-48301721D5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CF3AAD-9AA6-3E4A-AAC6-518C4075A5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1E670-94FA-5D41-96A5-2FC4CC2D4B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679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9A1E6-5E8A-C544-9BFE-CB74ACC0D5BC}" type="datetimeFigureOut">
              <a:rPr lang="nl-NL" smtClean="0"/>
              <a:t>1-12-2022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5921-00F1-B64E-9F1E-4984C73FC9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3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6E381C43-C7E0-CD4A-A372-BAFB1136AFDA}"/>
              </a:ext>
            </a:extLst>
          </p:cNvPr>
          <p:cNvSpPr/>
          <p:nvPr userDrawn="1"/>
        </p:nvSpPr>
        <p:spPr>
          <a:xfrm>
            <a:off x="1637735" y="943739"/>
            <a:ext cx="4616009" cy="689467"/>
          </a:xfrm>
          <a:prstGeom prst="rect">
            <a:avLst/>
          </a:prstGeom>
          <a:solidFill>
            <a:schemeClr val="bg1">
              <a:alpha val="883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9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met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2262" y="770859"/>
            <a:ext cx="5919476" cy="1105788"/>
          </a:xfrm>
        </p:spPr>
        <p:txBody>
          <a:bodyPr anchor="t" anchorCtr="0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2262" y="2030818"/>
            <a:ext cx="5919476" cy="1616821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5F6C6C-BF75-9D46-8D16-A2FA3DA19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ANNUAL MEETING SHOWCO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D1221AB-74A7-B040-80D3-8A3223654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11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741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beeld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394FDAD-7B3B-3147-90D6-B76AE86EB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ANNUAL MEETING SHOWCO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1DA066-73A4-A248-9234-BD1E7BEE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79" y="776176"/>
            <a:ext cx="6057421" cy="882237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067550-E73A-9042-957C-F775ECCE47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36600" y="1777603"/>
            <a:ext cx="3778250" cy="25403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nl-NL" dirty="0"/>
              <a:t>Tekst / beeld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4FAA8C3-5D92-F14E-92B4-3CF63DEF83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777603"/>
            <a:ext cx="3886200" cy="25403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err="1"/>
              <a:t>Tekst</a:t>
            </a:r>
            <a:r>
              <a:rPr lang="en-US" dirty="0"/>
              <a:t> / </a:t>
            </a:r>
            <a:r>
              <a:rPr lang="en-US" dirty="0" err="1"/>
              <a:t>beeld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282B8FC-95A9-FA45-BAE9-176EC3BA503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11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710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/beeld een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394FDAD-7B3B-3147-90D6-B76AE86EB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ANNUAL MEETING SHOWCO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1DA066-73A4-A248-9234-BD1E7BEE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79" y="664242"/>
            <a:ext cx="6057421" cy="81900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067550-E73A-9042-957C-F775ECCE47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62579" y="1777603"/>
            <a:ext cx="6057420" cy="254039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nl-NL" dirty="0"/>
              <a:t>Tekst / beeld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5338852-4D59-6048-BB0A-02A10BA34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11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02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2799" y="740568"/>
            <a:ext cx="2057400" cy="802481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nl-NL" dirty="0"/>
              <a:t>Klik om titel </a:t>
            </a:r>
            <a:br>
              <a:rPr lang="nl-NL" dirty="0"/>
            </a:br>
            <a:r>
              <a:rPr lang="nl-NL" dirty="0"/>
              <a:t>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3944276" cy="3655219"/>
          </a:xfrm>
        </p:spPr>
        <p:txBody>
          <a:bodyPr/>
          <a:lstStyle>
            <a:lvl1pPr>
              <a:defRPr sz="2400"/>
            </a:lvl1pPr>
            <a:lvl2pPr marL="0" indent="0">
              <a:spcBef>
                <a:spcPts val="0"/>
              </a:spcBef>
              <a:buNone/>
              <a:defRPr sz="16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1"/>
            <a:r>
              <a:rPr lang="nl-NL" dirty="0"/>
              <a:t>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800" y="1676400"/>
            <a:ext cx="2057400" cy="272534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11 maart 2022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EC0298-A7F8-0945-AD90-C74681306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ANNUAL MEETING SHOWCO</a:t>
            </a:r>
          </a:p>
        </p:txBody>
      </p:sp>
    </p:spTree>
    <p:extLst>
      <p:ext uri="{BB962C8B-B14F-4D97-AF65-F5344CB8AC3E}">
        <p14:creationId xmlns:p14="http://schemas.microsoft.com/office/powerpoint/2010/main" val="19037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6050" y="273844"/>
            <a:ext cx="58293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050" y="1369219"/>
            <a:ext cx="5410296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11 maart 2022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ANNUAL MEETING SHOWCO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ECCA3-1350-114B-8D97-76F64C17A88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48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62" r:id="rId4"/>
    <p:sldLayoutId id="2147483668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20" y="575986"/>
            <a:ext cx="5919476" cy="1105788"/>
          </a:xfrm>
        </p:spPr>
        <p:txBody>
          <a:bodyPr>
            <a:normAutofit/>
          </a:bodyPr>
          <a:lstStyle/>
          <a:p>
            <a:pPr algn="ctr"/>
            <a:r>
              <a:rPr lang="en-GB" sz="3000" dirty="0"/>
              <a:t>Additional Members meeting</a:t>
            </a:r>
            <a:br>
              <a:rPr lang="en-GB" sz="3000" dirty="0"/>
            </a:br>
            <a:r>
              <a:rPr lang="en-GB" sz="3000" dirty="0"/>
              <a:t>November 2022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1186481"/>
            <a:ext cx="5919476" cy="32562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>
              <a:lnSpc>
                <a:spcPts val="1400"/>
              </a:lnSpc>
              <a:tabLst>
                <a:tab pos="1062355" algn="l"/>
              </a:tabLst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sz="4400" dirty="0">
                <a:solidFill>
                  <a:srgbClr val="C00000"/>
                </a:solidFill>
              </a:rPr>
              <a:t>Welcome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B60BCA-4B13-0242-984F-486D8C7BDDBA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November 25,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20" y="575986"/>
            <a:ext cx="5919476" cy="1105788"/>
          </a:xfrm>
        </p:spPr>
        <p:txBody>
          <a:bodyPr>
            <a:normAutofit/>
          </a:bodyPr>
          <a:lstStyle/>
          <a:p>
            <a:pPr algn="ctr"/>
            <a:endParaRPr lang="en-GB" sz="3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1186481"/>
            <a:ext cx="5919476" cy="3256225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Coffee 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B60BCA-4B13-0242-984F-486D8C7BDDBA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November 25,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20" y="575986"/>
            <a:ext cx="5919476" cy="1105788"/>
          </a:xfrm>
        </p:spPr>
        <p:txBody>
          <a:bodyPr>
            <a:normAutofit/>
          </a:bodyPr>
          <a:lstStyle/>
          <a:p>
            <a:pPr algn="ctr"/>
            <a:r>
              <a:rPr lang="en-GB" sz="1800" dirty="0"/>
              <a:t>ShowCo calendar 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1186481"/>
            <a:ext cx="5919476" cy="325622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Since March 2022 publication of calendar </a:t>
            </a:r>
            <a:r>
              <a:rPr lang="en-GB" sz="1400" b="1" dirty="0"/>
              <a:t>for members only</a:t>
            </a:r>
            <a:br>
              <a:rPr lang="en-GB" sz="1400" b="1" dirty="0"/>
            </a:br>
            <a:r>
              <a:rPr lang="en-GB" sz="1400" dirty="0"/>
              <a:t>- we receive questions from companies (please send calendar)</a:t>
            </a:r>
            <a:br>
              <a:rPr lang="en-GB" sz="1400" dirty="0"/>
            </a:br>
            <a:r>
              <a:rPr lang="en-GB" sz="1400" dirty="0"/>
              <a:t>- we receive questions of fair organisers (include in calendar)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Our ShowCo calendar is an important and recognized tool.</a:t>
            </a:r>
            <a:br>
              <a:rPr lang="en-GB" sz="1400" dirty="0"/>
            </a:br>
            <a:r>
              <a:rPr lang="en-GB" sz="1400" dirty="0"/>
              <a:t>To discuss thoroughly at annual meeting 2023.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B60BCA-4B13-0242-984F-486D8C7BDDBA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November 25,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5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20" y="575986"/>
            <a:ext cx="5919476" cy="1105788"/>
          </a:xfrm>
        </p:spPr>
        <p:txBody>
          <a:bodyPr>
            <a:normAutofit/>
          </a:bodyPr>
          <a:lstStyle/>
          <a:p>
            <a:pPr algn="ctr"/>
            <a:r>
              <a:rPr lang="en-GB" sz="1800" dirty="0"/>
              <a:t>Current ShowCo calendar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889001"/>
            <a:ext cx="5919476" cy="3553706"/>
          </a:xfrm>
        </p:spPr>
        <p:txBody>
          <a:bodyPr>
            <a:noAutofit/>
          </a:bodyPr>
          <a:lstStyle/>
          <a:p>
            <a:endParaRPr lang="en-GB" sz="14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B60BCA-4B13-0242-984F-486D8C7BDDBA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November 25,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364B694-23F5-2B1D-CAEE-B5DBEF668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887" y="0"/>
            <a:ext cx="36362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4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20" y="575986"/>
            <a:ext cx="5919476" cy="1105788"/>
          </a:xfrm>
        </p:spPr>
        <p:txBody>
          <a:bodyPr>
            <a:normAutofit/>
          </a:bodyPr>
          <a:lstStyle/>
          <a:p>
            <a:pPr algn="ctr"/>
            <a:r>
              <a:rPr lang="en-GB" sz="1800" dirty="0"/>
              <a:t>ShowCo calendar 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1186481"/>
            <a:ext cx="5919476" cy="325622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Do you have questions about up coming  </a:t>
            </a:r>
            <a:r>
              <a:rPr lang="en-GB" sz="1400" b="1" dirty="0"/>
              <a:t>VIV ASIA / VIV MEA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19 members participated in </a:t>
            </a:r>
            <a:r>
              <a:rPr lang="en-GB" sz="1400" b="1" dirty="0"/>
              <a:t>Poultry Africa</a:t>
            </a:r>
            <a:br>
              <a:rPr lang="en-GB" sz="1400" b="1" dirty="0"/>
            </a:br>
            <a:r>
              <a:rPr lang="en-GB" sz="1400" dirty="0"/>
              <a:t>Overall ranking 7.2. </a:t>
            </a:r>
            <a:br>
              <a:rPr lang="en-GB" sz="1400" dirty="0"/>
            </a:br>
            <a:r>
              <a:rPr lang="en-GB" sz="1400" dirty="0"/>
              <a:t>Proposal: Regional Sub Saharan show in calendar as from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Investigation (5) ShowCo participants Poultry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Other shows – please send suggestions/opinions </a:t>
            </a:r>
            <a:br>
              <a:rPr lang="en-GB" sz="1400" dirty="0"/>
            </a:br>
            <a:r>
              <a:rPr lang="en-GB" sz="1400" dirty="0"/>
              <a:t>(to be discussed at Annual members meeting, June 2023)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B60BCA-4B13-0242-984F-486D8C7BDDBA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November 25,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2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20" y="575986"/>
            <a:ext cx="5919476" cy="1105788"/>
          </a:xfrm>
        </p:spPr>
        <p:txBody>
          <a:bodyPr>
            <a:normAutofit/>
          </a:bodyPr>
          <a:lstStyle/>
          <a:p>
            <a:pPr algn="ctr"/>
            <a:r>
              <a:rPr lang="en-GB" sz="3000" dirty="0"/>
              <a:t>Current ShowCo Recommendations</a:t>
            </a:r>
            <a:br>
              <a:rPr lang="en-GB" sz="3000" dirty="0"/>
            </a:br>
            <a:r>
              <a:rPr lang="en-GB" sz="3000" dirty="0"/>
              <a:t>guidelines </a:t>
            </a:r>
            <a:endParaRPr lang="en-GB" sz="1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1186481"/>
            <a:ext cx="5919476" cy="325622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i="1" dirty="0"/>
          </a:p>
          <a:p>
            <a:endParaRPr lang="en-GB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For your information / to refresh your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 Exhibition Plan (Calendar). </a:t>
            </a:r>
            <a:br>
              <a:rPr lang="en-GB" sz="1400" dirty="0"/>
            </a:br>
            <a:r>
              <a:rPr lang="en-GB" sz="1400" dirty="0"/>
              <a:t>Leading </a:t>
            </a:r>
            <a:r>
              <a:rPr lang="en-GB" sz="1400" b="1" dirty="0"/>
              <a:t>Global Poultry Shows </a:t>
            </a:r>
            <a:r>
              <a:rPr lang="en-GB" sz="1400" dirty="0"/>
              <a:t>across a continent.</a:t>
            </a:r>
            <a:br>
              <a:rPr lang="en-GB" sz="1400" dirty="0"/>
            </a:br>
            <a:r>
              <a:rPr lang="en-GB" sz="1400" dirty="0"/>
              <a:t>Strongly recommended and promotional support. </a:t>
            </a:r>
            <a:br>
              <a:rPr lang="en-GB" sz="1400" dirty="0"/>
            </a:br>
            <a:r>
              <a:rPr lang="en-GB" sz="1400" dirty="0"/>
              <a:t>Biannual participation.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International Regional Poultry </a:t>
            </a:r>
            <a:r>
              <a:rPr lang="en-GB" sz="1400" dirty="0"/>
              <a:t>exhibitions</a:t>
            </a:r>
            <a:br>
              <a:rPr lang="en-GB" sz="1400" dirty="0"/>
            </a:br>
            <a:r>
              <a:rPr lang="en-GB" sz="1400" dirty="0"/>
              <a:t>- International shows in a country also focussing on group of </a:t>
            </a:r>
            <a:br>
              <a:rPr lang="en-GB" sz="1400" dirty="0"/>
            </a:br>
            <a:r>
              <a:rPr lang="en-GB" sz="1400" dirty="0"/>
              <a:t>  neighbouring countries in region. </a:t>
            </a:r>
            <a:br>
              <a:rPr lang="en-GB" sz="1400" dirty="0"/>
            </a:br>
            <a:r>
              <a:rPr lang="en-GB" sz="1400" dirty="0"/>
              <a:t>- No further ShowCo support.</a:t>
            </a:r>
            <a:br>
              <a:rPr lang="en-GB" sz="1400" dirty="0"/>
            </a:br>
            <a:r>
              <a:rPr lang="en-GB" sz="1400" dirty="0"/>
              <a:t>- Yearly and/or biannual participation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National/local </a:t>
            </a:r>
            <a:r>
              <a:rPr lang="en-GB" sz="1400" dirty="0"/>
              <a:t>trade fairs</a:t>
            </a:r>
            <a:br>
              <a:rPr lang="en-GB" sz="1400" dirty="0"/>
            </a:br>
            <a:r>
              <a:rPr lang="en-GB" sz="1400" dirty="0"/>
              <a:t>- No ShowCo area of activities</a:t>
            </a:r>
            <a:br>
              <a:rPr lang="en-GB" sz="1400" dirty="0"/>
            </a:b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GB" sz="14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B60BCA-4B13-0242-984F-486D8C7BDDBA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November 25,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2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20" y="575986"/>
            <a:ext cx="5919476" cy="1105788"/>
          </a:xfrm>
        </p:spPr>
        <p:txBody>
          <a:bodyPr>
            <a:normAutofit/>
          </a:bodyPr>
          <a:lstStyle/>
          <a:p>
            <a:pPr algn="ctr"/>
            <a:r>
              <a:rPr lang="en-GB" sz="3000" dirty="0"/>
              <a:t>Current ShowCo Recommendations</a:t>
            </a:r>
            <a:br>
              <a:rPr lang="en-GB" sz="3000" dirty="0"/>
            </a:br>
            <a:r>
              <a:rPr lang="en-GB" sz="3000" dirty="0"/>
              <a:t>Guidelines</a:t>
            </a:r>
            <a:endParaRPr lang="en-GB" sz="1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1186481"/>
            <a:ext cx="5919476" cy="325622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ShowCo members with poultry plus product portfolio: </a:t>
            </a:r>
            <a:br>
              <a:rPr lang="en-GB" sz="1400" dirty="0"/>
            </a:br>
            <a:r>
              <a:rPr lang="en-GB" sz="1400" dirty="0"/>
              <a:t>Yearly participation in trade fairs possible if</a:t>
            </a:r>
            <a:br>
              <a:rPr lang="en-GB" sz="1400" dirty="0"/>
            </a:br>
            <a:r>
              <a:rPr lang="en-GB" sz="1400" dirty="0"/>
              <a:t> 	No participation in Poultry section</a:t>
            </a:r>
            <a:br>
              <a:rPr lang="en-GB" sz="1400" dirty="0"/>
            </a:br>
            <a:r>
              <a:rPr lang="en-GB" sz="1400" dirty="0"/>
              <a:t>	No showing/distribution Poultry products, messages, materials </a:t>
            </a:r>
            <a:br>
              <a:rPr lang="en-GB" sz="1400" dirty="0"/>
            </a:br>
            <a:r>
              <a:rPr lang="en-GB" sz="1400" dirty="0"/>
              <a:t> 	Restrictions for dealers: no financial/personnel support; no brands, no </a:t>
            </a:r>
            <a:br>
              <a:rPr lang="en-GB" sz="1400" dirty="0"/>
            </a:br>
            <a:r>
              <a:rPr lang="en-GB" sz="1400" dirty="0"/>
              <a:t>          logo’s, brochures). In no ShowCo years i.e.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Do we need to clear up the guidelines?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Proposal: </a:t>
            </a:r>
            <a:br>
              <a:rPr lang="en-GB" sz="1400" dirty="0"/>
            </a:br>
            <a:r>
              <a:rPr lang="en-GB" sz="1400" dirty="0"/>
              <a:t>Discussion on calendar and guidelines in Annual Meeting 2023.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B60BCA-4B13-0242-984F-486D8C7BDDBA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November 25,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3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20" y="575986"/>
            <a:ext cx="5919476" cy="1105788"/>
          </a:xfrm>
        </p:spPr>
        <p:txBody>
          <a:bodyPr>
            <a:normAutofit/>
          </a:bodyPr>
          <a:lstStyle/>
          <a:p>
            <a:pPr algn="ctr"/>
            <a:r>
              <a:rPr lang="en-GB" sz="3000"/>
              <a:t>Other business</a:t>
            </a:r>
            <a:endParaRPr lang="en-GB" sz="3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1186481"/>
            <a:ext cx="5919476" cy="3256225"/>
          </a:xfrm>
        </p:spPr>
        <p:txBody>
          <a:bodyPr>
            <a:normAutofit/>
          </a:bodyPr>
          <a:lstStyle/>
          <a:p>
            <a:pPr algn="ctr">
              <a:lnSpc>
                <a:spcPts val="1400"/>
              </a:lnSpc>
              <a:tabLst>
                <a:tab pos="1062355" algn="l"/>
              </a:tabLst>
            </a:pPr>
            <a:endParaRPr lang="en-GB" b="1" dirty="0"/>
          </a:p>
          <a:p>
            <a:pPr algn="ctr">
              <a:lnSpc>
                <a:spcPts val="1400"/>
              </a:lnSpc>
              <a:tabLst>
                <a:tab pos="1062355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the date: </a:t>
            </a:r>
          </a:p>
          <a:p>
            <a:pPr algn="ctr">
              <a:lnSpc>
                <a:spcPts val="1400"/>
              </a:lnSpc>
              <a:tabLst>
                <a:tab pos="1062355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Members meeting 2023</a:t>
            </a:r>
          </a:p>
          <a:p>
            <a:pPr algn="ctr">
              <a:lnSpc>
                <a:spcPts val="1400"/>
              </a:lnSpc>
              <a:tabLst>
                <a:tab pos="106235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15, 16 </a:t>
            </a:r>
          </a:p>
          <a:p>
            <a:pPr algn="ctr">
              <a:lnSpc>
                <a:spcPts val="1400"/>
              </a:lnSpc>
              <a:tabLst>
                <a:tab pos="106235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Hosted by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VDL in Eindhoven, NL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tabLst>
                <a:tab pos="1062355" algn="l"/>
              </a:tabLst>
            </a:pPr>
            <a:endParaRPr lang="en-U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tabLst>
                <a:tab pos="1062355" algn="l"/>
              </a:tabLst>
            </a:pP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Other business?  </a:t>
            </a:r>
            <a:endParaRPr lang="en-GB" b="1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B60BCA-4B13-0242-984F-486D8C7BDDBA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November 25,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6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20" y="575986"/>
            <a:ext cx="5919476" cy="1105788"/>
          </a:xfrm>
        </p:spPr>
        <p:txBody>
          <a:bodyPr>
            <a:normAutofit/>
          </a:bodyPr>
          <a:lstStyle/>
          <a:p>
            <a:pPr algn="ctr"/>
            <a:r>
              <a:rPr lang="en-GB" sz="3000" dirty="0"/>
              <a:t>Other business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1186481"/>
            <a:ext cx="5919476" cy="3256225"/>
          </a:xfrm>
        </p:spPr>
        <p:txBody>
          <a:bodyPr>
            <a:normAutofit/>
          </a:bodyPr>
          <a:lstStyle/>
          <a:p>
            <a:endParaRPr lang="en-GB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??????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B60BCA-4B13-0242-984F-486D8C7BDDBA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November 25,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4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20" y="575986"/>
            <a:ext cx="5919476" cy="1105788"/>
          </a:xfrm>
        </p:spPr>
        <p:txBody>
          <a:bodyPr>
            <a:normAutofit/>
          </a:bodyPr>
          <a:lstStyle/>
          <a:p>
            <a:pPr algn="ctr"/>
            <a:endParaRPr lang="en-GB" sz="3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1186481"/>
            <a:ext cx="5919476" cy="3256225"/>
          </a:xfrm>
        </p:spPr>
        <p:txBody>
          <a:bodyPr>
            <a:normAutofit/>
          </a:bodyPr>
          <a:lstStyle/>
          <a:p>
            <a:endParaRPr lang="en-GB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For further questions, remarks or ideas, </a:t>
            </a:r>
            <a:br>
              <a:rPr lang="en-GB" dirty="0"/>
            </a:br>
            <a:r>
              <a:rPr lang="en-GB" dirty="0"/>
              <a:t>please contact Fenny </a:t>
            </a:r>
            <a:br>
              <a:rPr lang="en-GB" dirty="0"/>
            </a:br>
            <a:endParaRPr lang="en-GB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Please leave your badge in this room  </a:t>
            </a:r>
            <a:r>
              <a:rPr lang="en-GB"/>
              <a:t>before departure</a:t>
            </a:r>
            <a:br>
              <a:rPr lang="en-GB"/>
            </a:br>
            <a:endParaRPr lang="en-GB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Thank you for your attendance and valuable input</a:t>
            </a:r>
          </a:p>
          <a:p>
            <a:pPr algn="ctr"/>
            <a:endParaRPr lang="en-GB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Have a good trip home and a nice weekend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B60BCA-4B13-0242-984F-486D8C7BDDBA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November 25,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20" y="575986"/>
            <a:ext cx="5919476" cy="1105788"/>
          </a:xfrm>
        </p:spPr>
        <p:txBody>
          <a:bodyPr>
            <a:normAutofit/>
          </a:bodyPr>
          <a:lstStyle/>
          <a:p>
            <a:pPr algn="ctr"/>
            <a:r>
              <a:rPr lang="en-GB" sz="3000" dirty="0"/>
              <a:t>Agenda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1186481"/>
            <a:ext cx="5919476" cy="3256225"/>
          </a:xfrm>
        </p:spPr>
        <p:txBody>
          <a:bodyPr>
            <a:normAutofit fontScale="62500" lnSpcReduction="20000"/>
          </a:bodyPr>
          <a:lstStyle/>
          <a:p>
            <a:br>
              <a:rPr lang="en-GB" dirty="0"/>
            </a:b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Welcome   by President Elisa Finco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 Directors’ Report March – November 2022</a:t>
            </a:r>
            <a:br>
              <a:rPr lang="en-GB" dirty="0"/>
            </a:br>
            <a:r>
              <a:rPr lang="en-GB" dirty="0"/>
              <a:t> Developments, current affairs and further steps</a:t>
            </a:r>
            <a:br>
              <a:rPr lang="en-GB" dirty="0"/>
            </a:br>
            <a:r>
              <a:rPr lang="en-GB" dirty="0"/>
              <a:t> 	</a:t>
            </a:r>
          </a:p>
          <a:p>
            <a:pPr marL="342900" indent="-342900">
              <a:buAutoNum type="arabicPeriod" startAt="3"/>
            </a:pPr>
            <a:r>
              <a:rPr lang="en-GB" dirty="0"/>
              <a:t>IPPE – update and plan further steps</a:t>
            </a:r>
          </a:p>
          <a:p>
            <a:pPr marL="342900" indent="-342900">
              <a:buAutoNum type="arabicPeriod" startAt="3"/>
            </a:pPr>
            <a:endParaRPr lang="en-GB" dirty="0"/>
          </a:p>
          <a:p>
            <a:r>
              <a:rPr lang="en-GB" dirty="0"/>
              <a:t>	Coffee break </a:t>
            </a:r>
          </a:p>
          <a:p>
            <a:endParaRPr lang="en-GB" dirty="0"/>
          </a:p>
          <a:p>
            <a:r>
              <a:rPr lang="en-GB" dirty="0"/>
              <a:t>4.      Budget 2023</a:t>
            </a:r>
            <a:br>
              <a:rPr lang="en-GB" dirty="0"/>
            </a:br>
            <a:endParaRPr lang="en-GB" dirty="0"/>
          </a:p>
          <a:p>
            <a:pPr marL="342900" indent="-342900">
              <a:buAutoNum type="arabicPeriod" startAt="3"/>
            </a:pPr>
            <a:r>
              <a:rPr lang="en-GB" dirty="0"/>
              <a:t>ShowCo Calendar</a:t>
            </a:r>
            <a:br>
              <a:rPr lang="en-GB" dirty="0"/>
            </a:br>
            <a:r>
              <a:rPr lang="en-GB" dirty="0"/>
              <a:t>            Update 2023 – 2025</a:t>
            </a:r>
            <a:br>
              <a:rPr lang="en-GB" dirty="0"/>
            </a:br>
            <a:r>
              <a:rPr lang="en-GB" dirty="0"/>
              <a:t> 	     International/Regional en National/local shows  </a:t>
            </a:r>
            <a:br>
              <a:rPr lang="en-GB" dirty="0"/>
            </a:br>
            <a:endParaRPr lang="en-GB" dirty="0"/>
          </a:p>
          <a:p>
            <a:pPr marL="342900" indent="-342900">
              <a:buAutoNum type="arabicPeriod" startAt="3"/>
            </a:pPr>
            <a:r>
              <a:rPr lang="en-GB" dirty="0"/>
              <a:t>Other business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B60BCA-4B13-0242-984F-486D8C7BDDBA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November 25,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2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3D009353-3389-873E-4CEB-2288461BC9D8}"/>
              </a:ext>
            </a:extLst>
          </p:cNvPr>
          <p:cNvSpPr/>
          <p:nvPr/>
        </p:nvSpPr>
        <p:spPr>
          <a:xfrm>
            <a:off x="0" y="1"/>
            <a:ext cx="9144000" cy="1940778"/>
          </a:xfrm>
          <a:prstGeom prst="rect">
            <a:avLst/>
          </a:prstGeom>
          <a:solidFill>
            <a:srgbClr val="004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12900" y="919453"/>
            <a:ext cx="5918200" cy="1104900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Directors’ Report March – November 2022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fld id="{992ECCA3-1350-114B-8D97-76F64C17A885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5DB9B5C-F594-BFD5-2579-B33868371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654" y="405435"/>
            <a:ext cx="810321" cy="60210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757E934-1DBE-7E68-B7E1-AE1856DD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0779"/>
            <a:ext cx="9144000" cy="32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7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0CF1C227-F0D6-9B15-48AE-8D8C29C7675F}"/>
              </a:ext>
            </a:extLst>
          </p:cNvPr>
          <p:cNvSpPr/>
          <p:nvPr/>
        </p:nvSpPr>
        <p:spPr>
          <a:xfrm>
            <a:off x="0" y="0"/>
            <a:ext cx="3975923" cy="5145469"/>
          </a:xfrm>
          <a:prstGeom prst="rect">
            <a:avLst/>
          </a:prstGeom>
          <a:solidFill>
            <a:srgbClr val="004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4978" y="575986"/>
            <a:ext cx="3474117" cy="1105788"/>
          </a:xfrm>
        </p:spPr>
        <p:txBody>
          <a:bodyPr>
            <a:normAutofit/>
          </a:bodyPr>
          <a:lstStyle/>
          <a:p>
            <a:r>
              <a:rPr lang="en-GB" sz="2400" dirty="0"/>
              <a:t>Internal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4978" y="1186481"/>
            <a:ext cx="3301848" cy="3256225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900" dirty="0"/>
              <a:t>Regular News Flashes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900" dirty="0"/>
              <a:t>WhatsApp groups (Board and members)</a:t>
            </a:r>
            <a:br>
              <a:rPr lang="en-GB" sz="2900" dirty="0"/>
            </a:br>
            <a:r>
              <a:rPr lang="en-GB" sz="2900" dirty="0"/>
              <a:t>	No member yet? Please register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900" dirty="0"/>
              <a:t>Members meetings (3</a:t>
            </a:r>
            <a:r>
              <a:rPr lang="en-GB" sz="2900" baseline="30000" dirty="0"/>
              <a:t>rd</a:t>
            </a:r>
            <a:r>
              <a:rPr lang="en-GB" sz="2900" dirty="0"/>
              <a:t> day of global fair; annual meeting, additional meeting)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900" dirty="0"/>
              <a:t>Build up databases (work in progress)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900" dirty="0"/>
              <a:t>Surveys of fairs-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900" dirty="0"/>
              <a:t>Updated members area </a:t>
            </a:r>
            <a:r>
              <a:rPr lang="en-GB" sz="2900" dirty="0" err="1"/>
              <a:t>www.showco.org</a:t>
            </a:r>
            <a:endParaRPr lang="nl-NL" sz="29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6178" y="4767263"/>
            <a:ext cx="3020422" cy="273844"/>
          </a:xfrm>
        </p:spPr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B60BCA-4B13-0242-984F-486D8C7BDDBA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November 25,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  <p:pic>
        <p:nvPicPr>
          <p:cNvPr id="4" name="def-hd-showco-2022-facco-68-1.jpg" descr="def-hd-showco-2022-facco-68-1.jpg">
            <a:extLst>
              <a:ext uri="{FF2B5EF4-FFF2-40B4-BE49-F238E27FC236}">
                <a16:creationId xmlns:a16="http://schemas.microsoft.com/office/drawing/2014/main" id="{099F610A-D0CB-A4E5-F096-7CA273A2E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456" cy="5145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chermafbeelding 2022-11-04 om 11.21.07.png" descr="Schermafbeelding 2022-11-04 om 11.21.07.png">
            <a:extLst>
              <a:ext uri="{FF2B5EF4-FFF2-40B4-BE49-F238E27FC236}">
                <a16:creationId xmlns:a16="http://schemas.microsoft.com/office/drawing/2014/main" id="{7AED0357-23D8-076E-5430-C67FA8DAB5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1" b="5213"/>
          <a:stretch/>
        </p:blipFill>
        <p:spPr>
          <a:xfrm>
            <a:off x="1020427" y="994"/>
            <a:ext cx="2701467" cy="145633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0" name="Schermafbeelding 2022-11-04 om 11.21.49.png" descr="Schermafbeelding 2022-11-04 om 11.21.49.png">
            <a:extLst>
              <a:ext uri="{FF2B5EF4-FFF2-40B4-BE49-F238E27FC236}">
                <a16:creationId xmlns:a16="http://schemas.microsoft.com/office/drawing/2014/main" id="{C4C8EF2F-1E3A-F044-E030-C2BB901EE5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4966"/>
          <a:stretch>
            <a:fillRect/>
          </a:stretch>
        </p:blipFill>
        <p:spPr>
          <a:xfrm>
            <a:off x="1191290" y="1786349"/>
            <a:ext cx="2145308" cy="95955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2" name="Schermafbeelding 2022-11-04 om 11.22.20.png" descr="Schermafbeelding 2022-11-04 om 11.22.20.png">
            <a:extLst>
              <a:ext uri="{FF2B5EF4-FFF2-40B4-BE49-F238E27FC236}">
                <a16:creationId xmlns:a16="http://schemas.microsoft.com/office/drawing/2014/main" id="{3C477609-9269-7831-39FA-2AD4186F4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7" y="999093"/>
            <a:ext cx="1561814" cy="100837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3" name="whatsapp_logo_PNG5.png" descr="whatsapp_logo_PNG5.png">
            <a:extLst>
              <a:ext uri="{FF2B5EF4-FFF2-40B4-BE49-F238E27FC236}">
                <a16:creationId xmlns:a16="http://schemas.microsoft.com/office/drawing/2014/main" id="{37A4AAC5-E390-7F66-8B93-369746DC5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161" y="35141"/>
            <a:ext cx="668212" cy="6682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6664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0CF1C227-F0D6-9B15-48AE-8D8C29C7675F}"/>
              </a:ext>
            </a:extLst>
          </p:cNvPr>
          <p:cNvSpPr/>
          <p:nvPr/>
        </p:nvSpPr>
        <p:spPr>
          <a:xfrm>
            <a:off x="0" y="1"/>
            <a:ext cx="3975923" cy="5145468"/>
          </a:xfrm>
          <a:prstGeom prst="rect">
            <a:avLst/>
          </a:prstGeom>
          <a:solidFill>
            <a:srgbClr val="004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IMG_3085-1.jpeg" descr="IMG_3085-1.jpeg">
            <a:extLst>
              <a:ext uri="{FF2B5EF4-FFF2-40B4-BE49-F238E27FC236}">
                <a16:creationId xmlns:a16="http://schemas.microsoft.com/office/drawing/2014/main" id="{507889BF-6020-4794-626D-910D639F6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00" t="-14" r="23604" b="26752"/>
          <a:stretch/>
        </p:blipFill>
        <p:spPr>
          <a:xfrm>
            <a:off x="-44272" y="-967"/>
            <a:ext cx="3473728" cy="514543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4978" y="575986"/>
            <a:ext cx="3474117" cy="1105788"/>
          </a:xfrm>
        </p:spPr>
        <p:txBody>
          <a:bodyPr>
            <a:normAutofit/>
          </a:bodyPr>
          <a:lstStyle/>
          <a:p>
            <a:r>
              <a:rPr lang="en-GB" sz="2400" dirty="0"/>
              <a:t>External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4977" y="1186481"/>
            <a:ext cx="3848595" cy="325622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Revised website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LinkedIn page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Booth at global fairs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Communication plan (advertising, press releases) - work in progress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External stakeholder management </a:t>
            </a:r>
            <a:br>
              <a:rPr lang="en-GB" sz="1400" dirty="0"/>
            </a:br>
            <a:r>
              <a:rPr lang="en-GB" sz="1400" dirty="0"/>
              <a:t>– work in progress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New VIV contract </a:t>
            </a:r>
            <a:br>
              <a:rPr lang="en-GB" sz="1400" dirty="0"/>
            </a:br>
            <a:r>
              <a:rPr lang="en-GB" sz="1400" dirty="0"/>
              <a:t> 	use VIV invitation link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Agreement with DLG/EuroTier </a:t>
            </a:r>
            <a:br>
              <a:rPr lang="en-GB" sz="1400" dirty="0"/>
            </a:br>
            <a:r>
              <a:rPr lang="en-GB" sz="1400" dirty="0"/>
              <a:t>– work in progress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6178" y="4767263"/>
            <a:ext cx="3020422" cy="273844"/>
          </a:xfrm>
        </p:spPr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  <p:pic>
        <p:nvPicPr>
          <p:cNvPr id="17" name="Afbeelding 16" descr="Afbeelding met tekst, monitor, elektronica, scherm&#10;&#10;Automatisch gegenereerde beschrijving">
            <a:extLst>
              <a:ext uri="{FF2B5EF4-FFF2-40B4-BE49-F238E27FC236}">
                <a16:creationId xmlns:a16="http://schemas.microsoft.com/office/drawing/2014/main" id="{C8856E2E-55B1-8089-1751-681BD2317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2255" y="1928813"/>
            <a:ext cx="3375515" cy="3328986"/>
          </a:xfrm>
          <a:prstGeom prst="rect">
            <a:avLst/>
          </a:prstGeom>
        </p:spPr>
      </p:pic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45EC73AE-640C-11C6-FC54-D7DB0FC1F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963" y="255944"/>
            <a:ext cx="1729729" cy="1856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EB60488E-AC91-0809-8D39-AA6A8DDC34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361"/>
          <a:stretch/>
        </p:blipFill>
        <p:spPr>
          <a:xfrm>
            <a:off x="-44273" y="575986"/>
            <a:ext cx="1044004" cy="810553"/>
          </a:xfrm>
          <a:prstGeom prst="rect">
            <a:avLst/>
          </a:prstGeom>
        </p:spPr>
      </p:pic>
      <p:pic>
        <p:nvPicPr>
          <p:cNvPr id="25" name="Afbeelding 24" descr="Afbeelding met tekst, teken&#10;&#10;Automatisch gegenereerde beschrijving">
            <a:extLst>
              <a:ext uri="{FF2B5EF4-FFF2-40B4-BE49-F238E27FC236}">
                <a16:creationId xmlns:a16="http://schemas.microsoft.com/office/drawing/2014/main" id="{128AF05E-580D-92F5-A99A-D681BE13D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461" y="3610937"/>
            <a:ext cx="1418608" cy="3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6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0CF1C227-F0D6-9B15-48AE-8D8C29C7675F}"/>
              </a:ext>
            </a:extLst>
          </p:cNvPr>
          <p:cNvSpPr/>
          <p:nvPr/>
        </p:nvSpPr>
        <p:spPr>
          <a:xfrm>
            <a:off x="0" y="1"/>
            <a:ext cx="3975923" cy="5145468"/>
          </a:xfrm>
          <a:prstGeom prst="rect">
            <a:avLst/>
          </a:prstGeom>
          <a:solidFill>
            <a:srgbClr val="004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Afbeelding 12" descr="Afbeelding met persoon, mensen, groep, menigte&#10;&#10;Automatisch gegenereerde beschrijving">
            <a:extLst>
              <a:ext uri="{FF2B5EF4-FFF2-40B4-BE49-F238E27FC236}">
                <a16:creationId xmlns:a16="http://schemas.microsoft.com/office/drawing/2014/main" id="{CB780120-4C85-5346-07E8-00491F4B7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84" r="19770"/>
          <a:stretch/>
        </p:blipFill>
        <p:spPr>
          <a:xfrm>
            <a:off x="-44273" y="-1969"/>
            <a:ext cx="3473728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4978" y="575986"/>
            <a:ext cx="3474117" cy="1105788"/>
          </a:xfrm>
        </p:spPr>
        <p:txBody>
          <a:bodyPr>
            <a:normAutofit/>
          </a:bodyPr>
          <a:lstStyle/>
          <a:p>
            <a:r>
              <a:rPr lang="en-GB" sz="2400" dirty="0"/>
              <a:t>Others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4977" y="1186481"/>
            <a:ext cx="3848595" cy="325622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Invoice issue </a:t>
            </a:r>
            <a:r>
              <a:rPr lang="en-GB" sz="1400" dirty="0" err="1"/>
              <a:t>EuroTier</a:t>
            </a:r>
            <a:r>
              <a:rPr lang="en-GB" sz="1400" dirty="0"/>
              <a:t> 2020 – solved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IPPE issue – work in progress &gt;&gt; </a:t>
            </a:r>
            <a:br>
              <a:rPr lang="en-GB" sz="1400" dirty="0"/>
            </a:br>
            <a:r>
              <a:rPr lang="en-GB" sz="1400" dirty="0"/>
              <a:t>Members meeting November 2022</a:t>
            </a:r>
            <a:br>
              <a:rPr lang="en-GB" sz="1400" dirty="0"/>
            </a:br>
            <a:br>
              <a:rPr lang="en-GB" sz="1400" dirty="0"/>
            </a:br>
            <a:br>
              <a:rPr lang="en-GB" sz="1400" dirty="0"/>
            </a:b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Increase external stakeholder management </a:t>
            </a:r>
            <a:br>
              <a:rPr lang="en-GB" sz="1400" dirty="0"/>
            </a:br>
            <a:r>
              <a:rPr lang="en-GB" sz="1400" dirty="0"/>
              <a:t>(processors, feed/milling, genetics, ingredients, poultry organizations etc.) 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Optimize external communications</a:t>
            </a:r>
            <a:br>
              <a:rPr lang="en-GB" sz="1400" dirty="0"/>
            </a:br>
            <a:r>
              <a:rPr lang="en-GB" sz="1400" dirty="0"/>
              <a:t>(i.e. online vs. print, new tools, </a:t>
            </a:r>
            <a:r>
              <a:rPr lang="en-GB" sz="1400" dirty="0" err="1"/>
              <a:t>p.r.</a:t>
            </a:r>
            <a:r>
              <a:rPr lang="en-GB" sz="1400" dirty="0"/>
              <a:t> etc.)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Added value membership </a:t>
            </a:r>
            <a:r>
              <a:rPr lang="en-GB" sz="1400" dirty="0" err="1"/>
              <a:t>ShowCo</a:t>
            </a:r>
            <a:r>
              <a:rPr lang="en-GB" sz="1400" dirty="0"/>
              <a:t> Association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6178" y="4767263"/>
            <a:ext cx="3020422" cy="273844"/>
          </a:xfrm>
        </p:spPr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  <p:pic>
        <p:nvPicPr>
          <p:cNvPr id="25" name="Afbeelding 24" descr="Afbeelding met tekst, teken&#10;&#10;Automatisch gegenereerde beschrijving">
            <a:extLst>
              <a:ext uri="{FF2B5EF4-FFF2-40B4-BE49-F238E27FC236}">
                <a16:creationId xmlns:a16="http://schemas.microsoft.com/office/drawing/2014/main" id="{128AF05E-580D-92F5-A99A-D681BE13D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102" y="4692662"/>
            <a:ext cx="1418608" cy="34844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5797107-9034-C2A4-2671-0621AAB11B0F}"/>
              </a:ext>
            </a:extLst>
          </p:cNvPr>
          <p:cNvSpPr txBox="1">
            <a:spLocks/>
          </p:cNvSpPr>
          <p:nvPr/>
        </p:nvSpPr>
        <p:spPr>
          <a:xfrm>
            <a:off x="4241075" y="2414585"/>
            <a:ext cx="3474117" cy="76777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400" dirty="0"/>
              <a:t>Further steps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0E41CCE-5848-CB07-24DF-AD2314010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784" y="4113423"/>
            <a:ext cx="1115849" cy="47487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F6B8A3B-6219-AA72-D008-92F29279A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420000">
            <a:off x="893214" y="710057"/>
            <a:ext cx="1143807" cy="1121597"/>
          </a:xfrm>
          <a:prstGeom prst="rect">
            <a:avLst/>
          </a:prstGeom>
        </p:spPr>
      </p:pic>
      <p:pic>
        <p:nvPicPr>
          <p:cNvPr id="23" name="Afbeelding 22" descr="Afbeelding met tekst, schoolbord, nachthemel&#10;&#10;Automatisch gegenereerde beschrijving">
            <a:extLst>
              <a:ext uri="{FF2B5EF4-FFF2-40B4-BE49-F238E27FC236}">
                <a16:creationId xmlns:a16="http://schemas.microsoft.com/office/drawing/2014/main" id="{00F936AF-2A5F-71EA-9195-6D02E3A1D3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43" y="2278126"/>
            <a:ext cx="2424724" cy="16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8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20" y="575986"/>
            <a:ext cx="5919476" cy="1105788"/>
          </a:xfrm>
        </p:spPr>
        <p:txBody>
          <a:bodyPr>
            <a:normAutofit/>
          </a:bodyPr>
          <a:lstStyle/>
          <a:p>
            <a:r>
              <a:rPr lang="en-GB" sz="3000" dirty="0"/>
              <a:t>IPPE – current situation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1186481"/>
            <a:ext cx="5919476" cy="3256225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lnSpc>
                <a:spcPts val="1400"/>
              </a:lnSpc>
              <a:buFontTx/>
              <a:buChar char="-"/>
              <a:tabLst>
                <a:tab pos="1062355" algn="l"/>
              </a:tabLst>
            </a:pPr>
            <a:r>
              <a:rPr lang="en-GB" sz="5600" dirty="0">
                <a:latin typeface="Calibri" panose="020F0502020204030204" pitchFamily="34" charset="0"/>
                <a:cs typeface="Times New Roman" panose="02020603050405020304" pitchFamily="18" charset="0"/>
              </a:rPr>
              <a:t>Over 10 years on-going discussions in member meetings.</a:t>
            </a:r>
            <a:br>
              <a:rPr lang="en-GB" sz="56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sz="5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400"/>
              </a:lnSpc>
              <a:buFontTx/>
              <a:buChar char="-"/>
              <a:tabLst>
                <a:tab pos="1062355" algn="l"/>
              </a:tabLst>
            </a:pPr>
            <a:r>
              <a:rPr lang="en-GB" sz="5600" dirty="0">
                <a:latin typeface="Calibri" panose="020F0502020204030204" pitchFamily="34" charset="0"/>
                <a:cs typeface="Times New Roman" panose="02020603050405020304" pitchFamily="18" charset="0"/>
              </a:rPr>
              <a:t>Results: </a:t>
            </a:r>
            <a:br>
              <a:rPr lang="en-GB" sz="56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600" dirty="0">
                <a:latin typeface="Calibri" panose="020F0502020204030204" pitchFamily="34" charset="0"/>
                <a:cs typeface="Times New Roman" panose="02020603050405020304" pitchFamily="18" charset="0"/>
              </a:rPr>
              <a:t>-differences in opinion per company/product portfolio</a:t>
            </a:r>
            <a:br>
              <a:rPr lang="en-GB" sz="56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300" dirty="0">
                <a:latin typeface="Calibri" panose="020F0502020204030204" pitchFamily="34" charset="0"/>
                <a:cs typeface="Times New Roman" panose="02020603050405020304" pitchFamily="18" charset="0"/>
              </a:rPr>
              <a:t>-some members decided to comply to the recommendations, </a:t>
            </a:r>
            <a:br>
              <a:rPr lang="en-GB" sz="53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300" dirty="0">
                <a:latin typeface="Calibri" panose="020F0502020204030204" pitchFamily="34" charset="0"/>
                <a:cs typeface="Times New Roman" panose="02020603050405020304" pitchFamily="18" charset="0"/>
              </a:rPr>
              <a:t> others not</a:t>
            </a:r>
            <a:br>
              <a:rPr lang="en-GB" sz="53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300" dirty="0">
                <a:latin typeface="Calibri" panose="020F0502020204030204" pitchFamily="34" charset="0"/>
                <a:cs typeface="Times New Roman" panose="02020603050405020304" pitchFamily="18" charset="0"/>
              </a:rPr>
              <a:t>-some members had permission to not comply</a:t>
            </a:r>
            <a:br>
              <a:rPr lang="en-GB" sz="53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300" dirty="0">
                <a:latin typeface="Calibri" panose="020F0502020204030204" pitchFamily="34" charset="0"/>
                <a:cs typeface="Times New Roman" panose="02020603050405020304" pitchFamily="18" charset="0"/>
              </a:rPr>
              <a:t>-misunderstandings, unhappy members</a:t>
            </a:r>
            <a:br>
              <a:rPr lang="en-GB" sz="53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300" dirty="0">
                <a:latin typeface="Calibri" panose="020F0502020204030204" pitchFamily="34" charset="0"/>
                <a:cs typeface="Times New Roman" panose="02020603050405020304" pitchFamily="18" charset="0"/>
              </a:rPr>
              <a:t>-possible loss of credibility</a:t>
            </a:r>
            <a:br>
              <a:rPr lang="en-GB" sz="53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300" dirty="0">
                <a:latin typeface="Calibri" panose="020F0502020204030204" pitchFamily="34" charset="0"/>
                <a:cs typeface="Times New Roman" panose="02020603050405020304" pitchFamily="18" charset="0"/>
              </a:rPr>
              <a:t>etc. etc.</a:t>
            </a:r>
          </a:p>
          <a:p>
            <a:pPr marL="285750" indent="-285750">
              <a:lnSpc>
                <a:spcPts val="1400"/>
              </a:lnSpc>
              <a:buFontTx/>
              <a:buChar char="-"/>
              <a:tabLst>
                <a:tab pos="1062355" algn="l"/>
              </a:tabLst>
            </a:pPr>
            <a:r>
              <a:rPr lang="en-GB" sz="5600" dirty="0">
                <a:latin typeface="Calibri" panose="020F0502020204030204" pitchFamily="34" charset="0"/>
                <a:cs typeface="Times New Roman" panose="02020603050405020304" pitchFamily="18" charset="0"/>
              </a:rPr>
              <a:t>Question: can we solve this </a:t>
            </a:r>
          </a:p>
          <a:p>
            <a:pPr marL="285750" indent="-285750">
              <a:lnSpc>
                <a:spcPts val="1400"/>
              </a:lnSpc>
              <a:buFontTx/>
              <a:buChar char="-"/>
              <a:tabLst>
                <a:tab pos="1062355" algn="l"/>
              </a:tabLst>
            </a:pPr>
            <a:r>
              <a:rPr lang="en-GB" sz="6000" dirty="0"/>
              <a:t>Can we ‘Walk the talk’        and           ‘Talk the walk’ </a:t>
            </a:r>
            <a:endParaRPr lang="en-GB" sz="9600" dirty="0"/>
          </a:p>
          <a:p>
            <a:pPr>
              <a:lnSpc>
                <a:spcPts val="1400"/>
              </a:lnSpc>
              <a:tabLst>
                <a:tab pos="1062355" algn="l"/>
              </a:tabLst>
            </a:pPr>
            <a:br>
              <a:rPr lang="en-GB" sz="56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56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dirty="0">
                <a:latin typeface="Calibri" panose="020F0502020204030204" pitchFamily="34" charset="0"/>
                <a:cs typeface="Times New Roman" panose="02020603050405020304" pitchFamily="18" charset="0"/>
              </a:rPr>
              <a:t>		 </a:t>
            </a:r>
            <a:br>
              <a:rPr lang="nl-NL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GB" b="1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B60BCA-4B13-0242-984F-486D8C7BDDBA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November 25,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C6656DF-A5FE-4BA5-4422-BAB453FC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4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20" y="575986"/>
            <a:ext cx="5919476" cy="1105788"/>
          </a:xfrm>
        </p:spPr>
        <p:txBody>
          <a:bodyPr>
            <a:normAutofit/>
          </a:bodyPr>
          <a:lstStyle/>
          <a:p>
            <a:r>
              <a:rPr lang="en-GB" sz="3000" dirty="0"/>
              <a:t>IPPE – update</a:t>
            </a:r>
            <a:br>
              <a:rPr lang="en-GB" sz="3000" dirty="0"/>
            </a:br>
            <a:endParaRPr lang="en-GB" sz="3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950" y="1056123"/>
            <a:ext cx="5919476" cy="32562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Focus on members in Housing Equipment </a:t>
            </a:r>
            <a:br>
              <a:rPr lang="en-GB" sz="1200" dirty="0"/>
            </a:br>
            <a:r>
              <a:rPr lang="en-GB" sz="1200" dirty="0"/>
              <a:t>(the main part of ShowCo members)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Contacts and talks (phone, email, personal)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Complying to recommendations IPPE 2023</a:t>
            </a:r>
            <a:br>
              <a:rPr lang="en-GB" sz="1200" dirty="0"/>
            </a:br>
            <a:r>
              <a:rPr lang="en-GB" sz="1200" dirty="0" err="1"/>
              <a:t>Texha</a:t>
            </a:r>
            <a:r>
              <a:rPr lang="en-GB" sz="1200" dirty="0"/>
              <a:t> and Agritech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/>
              <a:t>Fienhage</a:t>
            </a:r>
            <a:r>
              <a:rPr lang="en-GB" sz="1200" dirty="0"/>
              <a:t>, </a:t>
            </a:r>
            <a:r>
              <a:rPr lang="en-GB" sz="1200" dirty="0" err="1"/>
              <a:t>Gartech</a:t>
            </a:r>
            <a:r>
              <a:rPr lang="en-GB" sz="1200" dirty="0"/>
              <a:t>, Gasolec and </a:t>
            </a:r>
            <a:r>
              <a:rPr lang="en-GB" sz="1200" dirty="0" err="1"/>
              <a:t>OvoVision</a:t>
            </a:r>
            <a:r>
              <a:rPr lang="en-GB" sz="1200" dirty="0"/>
              <a:t> have requested to end  their membership by </a:t>
            </a:r>
            <a:br>
              <a:rPr lang="en-GB" sz="1200" dirty="0"/>
            </a:br>
            <a:r>
              <a:rPr lang="en-GB" sz="1200" dirty="0"/>
              <a:t>1.1.2023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/>
              <a:t>Kutlusan</a:t>
            </a:r>
            <a:r>
              <a:rPr lang="en-GB" sz="1200" dirty="0"/>
              <a:t> will participate in IPPE 2023 &gt; as from 2024 compliant to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/>
              <a:t>Munters</a:t>
            </a:r>
            <a:r>
              <a:rPr lang="en-GB" sz="1200" dirty="0"/>
              <a:t> will participate in IPPE 2023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We lost members in the housing equipment group,  </a:t>
            </a:r>
            <a:br>
              <a:rPr lang="en-GB" sz="1200" dirty="0"/>
            </a:br>
            <a:r>
              <a:rPr lang="en-GB" sz="1200" dirty="0"/>
              <a:t>but…………  </a:t>
            </a:r>
            <a:br>
              <a:rPr lang="en-GB" sz="1200" dirty="0"/>
            </a:br>
            <a:r>
              <a:rPr lang="en-GB" sz="1200" dirty="0"/>
              <a:t>-issue in Housing equipment group seems to be solved</a:t>
            </a:r>
            <a:br>
              <a:rPr lang="en-GB" sz="1200" dirty="0"/>
            </a:br>
            <a:endParaRPr lang="en-GB" sz="4400" dirty="0"/>
          </a:p>
          <a:p>
            <a:pPr marL="285750" indent="-285750">
              <a:lnSpc>
                <a:spcPts val="1400"/>
              </a:lnSpc>
              <a:buFontTx/>
              <a:buChar char="-"/>
              <a:tabLst>
                <a:tab pos="1062355" algn="l"/>
              </a:tabLst>
            </a:pPr>
            <a:endParaRPr lang="en-GB" sz="4400" dirty="0"/>
          </a:p>
          <a:p>
            <a:endParaRPr lang="nl-NL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B60BCA-4B13-0242-984F-486D8C7BDDBA}"/>
              </a:ext>
            </a:extLst>
          </p:cNvPr>
          <p:cNvSpPr txBox="1">
            <a:spLocks/>
          </p:cNvSpPr>
          <p:nvPr/>
        </p:nvSpPr>
        <p:spPr>
          <a:xfrm>
            <a:off x="1955800" y="490259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November25,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C6656DF-A5FE-4BA5-4422-BAB453FC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0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C6D8-01FB-5D4F-BA8C-28456F9BB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620" y="575986"/>
            <a:ext cx="5919476" cy="1105788"/>
          </a:xfrm>
        </p:spPr>
        <p:txBody>
          <a:bodyPr>
            <a:normAutofit/>
          </a:bodyPr>
          <a:lstStyle/>
          <a:p>
            <a:r>
              <a:rPr lang="en-GB" sz="3000" dirty="0"/>
              <a:t>IPPE – update </a:t>
            </a:r>
            <a:br>
              <a:rPr lang="en-GB" sz="3000" dirty="0"/>
            </a:br>
            <a:endParaRPr lang="en-GB" sz="3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800FB0-6A19-0147-B990-7AF2905B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950" y="1056123"/>
            <a:ext cx="5919476" cy="3256225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Next steps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are going to form 3 (small) member groups (breeders/eggs/hatchery)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Discussions in/with/by members in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-Breeding (</a:t>
            </a:r>
            <a:r>
              <a:rPr lang="en-GB" sz="2000" dirty="0" err="1"/>
              <a:t>HyLine</a:t>
            </a:r>
            <a:r>
              <a:rPr lang="en-GB" sz="2000" dirty="0"/>
              <a:t>/Lohmann Breeders)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-Eggs (</a:t>
            </a:r>
            <a:r>
              <a:rPr lang="en-GB" sz="2000" dirty="0" err="1"/>
              <a:t>Moba</a:t>
            </a:r>
            <a:r>
              <a:rPr lang="en-GB" sz="2000" dirty="0"/>
              <a:t>, </a:t>
            </a:r>
            <a:r>
              <a:rPr lang="en-GB" sz="2000" dirty="0" err="1"/>
              <a:t>Sanovo</a:t>
            </a:r>
            <a:r>
              <a:rPr lang="en-GB" sz="2000" dirty="0"/>
              <a:t>, </a:t>
            </a:r>
            <a:r>
              <a:rPr lang="en-GB" sz="2000" dirty="0" err="1"/>
              <a:t>Sime-Tek</a:t>
            </a:r>
            <a:r>
              <a:rPr lang="en-GB" sz="2000" dirty="0"/>
              <a:t>, Kuhl, </a:t>
            </a:r>
            <a:r>
              <a:rPr lang="en-GB" sz="2000" dirty="0" err="1"/>
              <a:t>Innovatec</a:t>
            </a:r>
            <a:r>
              <a:rPr lang="en-GB" sz="2000" dirty="0"/>
              <a:t>)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-Hatchery (JCMI, Royal Pas Reform, </a:t>
            </a:r>
            <a:r>
              <a:rPr lang="en-GB" sz="2000" dirty="0" err="1"/>
              <a:t>Petersime</a:t>
            </a:r>
            <a:r>
              <a:rPr lang="en-GB" sz="2000" dirty="0"/>
              <a:t>)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will ask the members in these groups if  and how we can solve the issue in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Report/results in Annual meeting 2023</a:t>
            </a:r>
            <a:endParaRPr lang="en-GB" sz="4400" dirty="0"/>
          </a:p>
          <a:p>
            <a:endParaRPr lang="nl-NL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0D204-A29D-324F-B44F-1870001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CCA3-1350-114B-8D97-76F64C17A885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606DEC-563F-DD48-98B2-E8CAD36ED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err="1"/>
              <a:t>Additional</a:t>
            </a:r>
            <a:r>
              <a:rPr lang="nl-NL" dirty="0"/>
              <a:t> Members meeting November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B60BCA-4B13-0242-984F-486D8C7BDDBA}"/>
              </a:ext>
            </a:extLst>
          </p:cNvPr>
          <p:cNvSpPr txBox="1">
            <a:spLocks/>
          </p:cNvSpPr>
          <p:nvPr/>
        </p:nvSpPr>
        <p:spPr>
          <a:xfrm>
            <a:off x="1955800" y="490259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November25, 2022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BC5560A-332E-CA4B-AFED-C28380EC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0" y="369247"/>
            <a:ext cx="934399" cy="68687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C6656DF-A5FE-4BA5-4422-BAB453FC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263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1C57E"/>
      </a:accent1>
      <a:accent2>
        <a:srgbClr val="9D1D23"/>
      </a:accent2>
      <a:accent3>
        <a:srgbClr val="4866AF"/>
      </a:accent3>
      <a:accent4>
        <a:srgbClr val="A1C57E"/>
      </a:accent4>
      <a:accent5>
        <a:srgbClr val="9D1D23"/>
      </a:accent5>
      <a:accent6>
        <a:srgbClr val="70AD47"/>
      </a:accent6>
      <a:hlink>
        <a:srgbClr val="4866AF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wCo presentatie_V3" id="{965A8409-F187-F343-A3FE-1FE582222613}" vid="{E2DB0B6C-FDD2-3743-A83A-54E19E25764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ShowCo presentatie_V3   template fin</Template>
  <TotalTime>2666</TotalTime>
  <Words>1085</Words>
  <Application>Microsoft Office PowerPoint</Application>
  <PresentationFormat>Diavoorstelling (16:9)</PresentationFormat>
  <Paragraphs>168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Additional Members meeting November 2022</vt:lpstr>
      <vt:lpstr>Agenda</vt:lpstr>
      <vt:lpstr>Directors’ Report March – November 2022</vt:lpstr>
      <vt:lpstr>Internal</vt:lpstr>
      <vt:lpstr>External</vt:lpstr>
      <vt:lpstr>Others</vt:lpstr>
      <vt:lpstr>IPPE – current situation</vt:lpstr>
      <vt:lpstr>IPPE – update </vt:lpstr>
      <vt:lpstr>IPPE – update  </vt:lpstr>
      <vt:lpstr>PowerPoint-presentatie</vt:lpstr>
      <vt:lpstr>ShowCo calendar  </vt:lpstr>
      <vt:lpstr>Current ShowCo calendar</vt:lpstr>
      <vt:lpstr>ShowCo calendar  </vt:lpstr>
      <vt:lpstr>Current ShowCo Recommendations guidelines </vt:lpstr>
      <vt:lpstr>Current ShowCo Recommendations Guidelines</vt:lpstr>
      <vt:lpstr>Other business</vt:lpstr>
      <vt:lpstr>Other business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Fenny Straat</dc:creator>
  <cp:lastModifiedBy>Fenny Straat | Ruemour</cp:lastModifiedBy>
  <cp:revision>50</cp:revision>
  <cp:lastPrinted>2022-11-10T09:45:08Z</cp:lastPrinted>
  <dcterms:created xsi:type="dcterms:W3CDTF">2022-01-19T09:23:16Z</dcterms:created>
  <dcterms:modified xsi:type="dcterms:W3CDTF">2022-12-01T13:36:58Z</dcterms:modified>
</cp:coreProperties>
</file>